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56" r:id="rId5"/>
    <p:sldId id="257" r:id="rId6"/>
  </p:sldIdLst>
  <p:sldSz cx="10058400" cy="1554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BF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16"/>
    <p:restoredTop sz="94694"/>
  </p:normalViewPr>
  <p:slideViewPr>
    <p:cSldViewPr snapToGrid="0" snapToObjects="1">
      <p:cViewPr varScale="1">
        <p:scale>
          <a:sx n="35" d="100"/>
          <a:sy n="35" d="100"/>
        </p:scale>
        <p:origin x="2261"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DCFD02-6D21-6B42-A6C0-170095467AF6}" type="datetimeFigureOut">
              <a:rPr lang="en-US" smtClean="0"/>
              <a:t>4/15/2025</a:t>
            </a:fld>
            <a:endParaRPr lang="en-US"/>
          </a:p>
        </p:txBody>
      </p:sp>
      <p:sp>
        <p:nvSpPr>
          <p:cNvPr id="4" name="Slide Image Placeholder 3"/>
          <p:cNvSpPr>
            <a:spLocks noGrp="1" noRot="1" noChangeAspect="1"/>
          </p:cNvSpPr>
          <p:nvPr>
            <p:ph type="sldImg" idx="2"/>
          </p:nvPr>
        </p:nvSpPr>
        <p:spPr>
          <a:xfrm>
            <a:off x="2430463" y="1143000"/>
            <a:ext cx="19970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D58F57-3BD0-964E-BB1D-BE7F042A557B}" type="slidenum">
              <a:rPr lang="en-US" smtClean="0"/>
              <a:t>‹#›</a:t>
            </a:fld>
            <a:endParaRPr lang="en-US"/>
          </a:p>
        </p:txBody>
      </p:sp>
    </p:spTree>
    <p:extLst>
      <p:ext uri="{BB962C8B-B14F-4D97-AF65-F5344CB8AC3E}">
        <p14:creationId xmlns:p14="http://schemas.microsoft.com/office/powerpoint/2010/main" val="2866329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639543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466994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38ADEF-70BC-F14C-9660-DB5A03D9568E}"/>
              </a:ext>
            </a:extLst>
          </p:cNvPr>
          <p:cNvSpPr txBox="1"/>
          <p:nvPr/>
        </p:nvSpPr>
        <p:spPr>
          <a:xfrm>
            <a:off x="1549378" y="7901559"/>
            <a:ext cx="6596911" cy="1477328"/>
          </a:xfrm>
          <a:prstGeom prst="rect">
            <a:avLst/>
          </a:prstGeom>
          <a:noFill/>
        </p:spPr>
        <p:txBody>
          <a:bodyPr wrap="square" rtlCol="0">
            <a:spAutoFit/>
          </a:bodyPr>
          <a:lstStyle/>
          <a:p>
            <a:r>
              <a:rPr lang="en-US" dirty="0">
                <a:latin typeface="Roboto Medium" panose="02000000000000000000" pitchFamily="2" charset="0"/>
                <a:ea typeface="Roboto Medium" panose="02000000000000000000" pitchFamily="2" charset="0"/>
              </a:rPr>
              <a:t>Add your text here…</a:t>
            </a:r>
          </a:p>
          <a:p>
            <a:endParaRPr lang="en-US" dirty="0">
              <a:latin typeface="Roboto Medium" panose="02000000000000000000" pitchFamily="2" charset="0"/>
              <a:ea typeface="Roboto Medium" panose="02000000000000000000" pitchFamily="2" charset="0"/>
            </a:endParaRPr>
          </a:p>
          <a:p>
            <a:r>
              <a:rPr lang="en-US" dirty="0">
                <a:latin typeface="Roboto Medium" panose="02000000000000000000" pitchFamily="2" charset="0"/>
                <a:ea typeface="Roboto Medium" panose="02000000000000000000" pitchFamily="2" charset="0"/>
              </a:rPr>
              <a:t>Aenean sed ligula a libero </a:t>
            </a:r>
            <a:r>
              <a:rPr lang="en-US" dirty="0" err="1">
                <a:latin typeface="Roboto Medium" panose="02000000000000000000" pitchFamily="2" charset="0"/>
                <a:ea typeface="Roboto Medium" panose="02000000000000000000" pitchFamily="2" charset="0"/>
              </a:rPr>
              <a:t>tincidunt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tristique</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eget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erat</a:t>
            </a:r>
            <a:r>
              <a:rPr lang="en-US" dirty="0">
                <a:latin typeface="Roboto Medium" panose="02000000000000000000" pitchFamily="2" charset="0"/>
                <a:ea typeface="Roboto Medium" panose="02000000000000000000" pitchFamily="2" charset="0"/>
              </a:rPr>
              <a:t>. Maecenas </a:t>
            </a:r>
            <a:r>
              <a:rPr lang="en-US" dirty="0" err="1">
                <a:latin typeface="Roboto Medium" panose="02000000000000000000" pitchFamily="2" charset="0"/>
                <a:ea typeface="Roboto Medium" panose="02000000000000000000" pitchFamily="2" charset="0"/>
              </a:rPr>
              <a:t>venenatis</a:t>
            </a:r>
            <a:r>
              <a:rPr lang="en-US" dirty="0">
                <a:latin typeface="Roboto Medium" panose="02000000000000000000" pitchFamily="2" charset="0"/>
                <a:ea typeface="Roboto Medium" panose="02000000000000000000" pitchFamily="2" charset="0"/>
              </a:rPr>
              <a:t> sit </a:t>
            </a:r>
            <a:r>
              <a:rPr lang="en-US" dirty="0" err="1">
                <a:latin typeface="Roboto Medium" panose="02000000000000000000" pitchFamily="2" charset="0"/>
                <a:ea typeface="Roboto Medium" panose="02000000000000000000" pitchFamily="2" charset="0"/>
              </a:rPr>
              <a:t>amet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odio</a:t>
            </a:r>
            <a:r>
              <a:rPr lang="en-US" dirty="0">
                <a:latin typeface="Roboto Medium" panose="02000000000000000000" pitchFamily="2" charset="0"/>
                <a:ea typeface="Roboto Medium" panose="02000000000000000000" pitchFamily="2" charset="0"/>
              </a:rPr>
              <a:t> id </a:t>
            </a:r>
            <a:r>
              <a:rPr lang="en-US" dirty="0" err="1">
                <a:latin typeface="Roboto Medium" panose="02000000000000000000" pitchFamily="2" charset="0"/>
                <a:ea typeface="Roboto Medium" panose="02000000000000000000" pitchFamily="2" charset="0"/>
              </a:rPr>
              <a:t>congue</a:t>
            </a:r>
            <a:r>
              <a:rPr lang="en-US" dirty="0">
                <a:latin typeface="Roboto Medium" panose="02000000000000000000" pitchFamily="2" charset="0"/>
                <a:ea typeface="Roboto Medium" panose="02000000000000000000" pitchFamily="2" charset="0"/>
              </a:rPr>
              <a:t>. Aliquam sed </a:t>
            </a:r>
            <a:r>
              <a:rPr lang="en-US" dirty="0" err="1">
                <a:latin typeface="Roboto Medium" panose="02000000000000000000" pitchFamily="2" charset="0"/>
                <a:ea typeface="Roboto Medium" panose="02000000000000000000" pitchFamily="2" charset="0"/>
              </a:rPr>
              <a:t>dapibus</a:t>
            </a:r>
            <a:r>
              <a:rPr lang="en-US" dirty="0">
                <a:latin typeface="Roboto Medium" panose="02000000000000000000" pitchFamily="2" charset="0"/>
                <a:ea typeface="Roboto Medium" panose="02000000000000000000" pitchFamily="2" charset="0"/>
              </a:rPr>
              <a:t> sem.</a:t>
            </a:r>
          </a:p>
        </p:txBody>
      </p:sp>
      <p:sp>
        <p:nvSpPr>
          <p:cNvPr id="3" name="TextBox 2">
            <a:extLst>
              <a:ext uri="{FF2B5EF4-FFF2-40B4-BE49-F238E27FC236}">
                <a16:creationId xmlns:a16="http://schemas.microsoft.com/office/drawing/2014/main" id="{30E95E08-1A9F-A679-615F-E735F859D3AB}"/>
              </a:ext>
            </a:extLst>
          </p:cNvPr>
          <p:cNvSpPr txBox="1"/>
          <p:nvPr/>
        </p:nvSpPr>
        <p:spPr>
          <a:xfrm>
            <a:off x="1272836" y="3412684"/>
            <a:ext cx="7510216" cy="938719"/>
          </a:xfrm>
          <a:prstGeom prst="rect">
            <a:avLst/>
          </a:prstGeom>
          <a:noFill/>
        </p:spPr>
        <p:txBody>
          <a:bodyPr wrap="square" rtlCol="0">
            <a:spAutoFit/>
          </a:bodyPr>
          <a:lstStyle/>
          <a:p>
            <a:pPr algn="ctr"/>
            <a:r>
              <a:rPr lang="en-US" sz="5500" dirty="0">
                <a:latin typeface="Roboto Medium" panose="02000000000000000000" pitchFamily="2" charset="0"/>
                <a:ea typeface="Roboto Medium" panose="02000000000000000000" pitchFamily="2" charset="0"/>
              </a:rPr>
              <a:t>JOIN A TEAM!</a:t>
            </a:r>
          </a:p>
        </p:txBody>
      </p:sp>
      <p:sp>
        <p:nvSpPr>
          <p:cNvPr id="5" name="TextBox 4">
            <a:extLst>
              <a:ext uri="{FF2B5EF4-FFF2-40B4-BE49-F238E27FC236}">
                <a16:creationId xmlns:a16="http://schemas.microsoft.com/office/drawing/2014/main" id="{B5676168-F42F-B442-00EE-B4B721955EEA}"/>
              </a:ext>
            </a:extLst>
          </p:cNvPr>
          <p:cNvSpPr txBox="1"/>
          <p:nvPr/>
        </p:nvSpPr>
        <p:spPr>
          <a:xfrm>
            <a:off x="1521669" y="4538317"/>
            <a:ext cx="7012547" cy="2371803"/>
          </a:xfrm>
          <a:prstGeom prst="rect">
            <a:avLst/>
          </a:prstGeom>
          <a:noFill/>
        </p:spPr>
        <p:txBody>
          <a:bodyPr wrap="square" rtlCol="0">
            <a:spAutoFit/>
          </a:bodyPr>
          <a:lstStyle/>
          <a:p>
            <a:pPr>
              <a:lnSpc>
                <a:spcPts val="3000"/>
              </a:lnSpc>
            </a:pPr>
            <a:r>
              <a:rPr lang="en-US" sz="2100" dirty="0">
                <a:latin typeface="Roboto" panose="02000000000000000000" pitchFamily="2" charset="0"/>
                <a:ea typeface="Roboto" panose="02000000000000000000" pitchFamily="2" charset="0"/>
              </a:rPr>
              <a:t>This year's </a:t>
            </a:r>
            <a:r>
              <a:rPr lang="en-US" sz="2100" i="1" dirty="0">
                <a:latin typeface="Roboto" panose="02000000000000000000" pitchFamily="2" charset="0"/>
                <a:ea typeface="Roboto" panose="02000000000000000000" pitchFamily="2" charset="0"/>
              </a:rPr>
              <a:t>FIRST</a:t>
            </a:r>
            <a:r>
              <a:rPr lang="en-US" sz="2100" baseline="30000" dirty="0">
                <a:latin typeface="Roboto" panose="02000000000000000000" pitchFamily="2" charset="0"/>
                <a:ea typeface="Roboto" panose="02000000000000000000" pitchFamily="2" charset="0"/>
              </a:rPr>
              <a:t>®</a:t>
            </a:r>
            <a:r>
              <a:rPr lang="en-US" sz="2100" dirty="0">
                <a:latin typeface="Roboto" panose="02000000000000000000" pitchFamily="2" charset="0"/>
                <a:ea typeface="Roboto" panose="02000000000000000000" pitchFamily="2" charset="0"/>
              </a:rPr>
              <a:t> LEGO</a:t>
            </a:r>
            <a:r>
              <a:rPr lang="en-US" sz="2100" baseline="30000" dirty="0">
                <a:latin typeface="Roboto" panose="02000000000000000000" pitchFamily="2" charset="0"/>
                <a:ea typeface="Roboto" panose="02000000000000000000" pitchFamily="2" charset="0"/>
              </a:rPr>
              <a:t>®</a:t>
            </a:r>
            <a:r>
              <a:rPr lang="en-US" sz="2100" dirty="0">
                <a:latin typeface="Roboto" panose="02000000000000000000" pitchFamily="2" charset="0"/>
                <a:ea typeface="Roboto" panose="02000000000000000000" pitchFamily="2" charset="0"/>
              </a:rPr>
              <a:t> League challenge is UNEARTHED</a:t>
            </a:r>
            <a:r>
              <a:rPr lang="en-US" sz="2100" baseline="30000" dirty="0">
                <a:latin typeface="Roboto" panose="02000000000000000000" pitchFamily="2" charset="0"/>
                <a:ea typeface="Roboto" panose="02000000000000000000" pitchFamily="2" charset="0"/>
              </a:rPr>
              <a:t>TM</a:t>
            </a:r>
            <a:r>
              <a:rPr lang="en-US" sz="2100" dirty="0">
                <a:latin typeface="Roboto" panose="02000000000000000000" pitchFamily="2" charset="0"/>
                <a:ea typeface="Roboto" panose="02000000000000000000" pitchFamily="2" charset="0"/>
              </a:rPr>
              <a:t>. This season, children will learn about people and things of the past. During the season, children will be exploring the theme and ideas, will create and test solutions, and will share what they’ve created and learned with others.</a:t>
            </a:r>
          </a:p>
        </p:txBody>
      </p:sp>
      <p:sp>
        <p:nvSpPr>
          <p:cNvPr id="6" name="TextBox 5">
            <a:extLst>
              <a:ext uri="{FF2B5EF4-FFF2-40B4-BE49-F238E27FC236}">
                <a16:creationId xmlns:a16="http://schemas.microsoft.com/office/drawing/2014/main" id="{50E4CD45-E917-FB97-EC13-B41DA26F7AB2}"/>
              </a:ext>
            </a:extLst>
          </p:cNvPr>
          <p:cNvSpPr txBox="1"/>
          <p:nvPr/>
        </p:nvSpPr>
        <p:spPr>
          <a:xfrm>
            <a:off x="1549560" y="7124742"/>
            <a:ext cx="6596911" cy="477054"/>
          </a:xfrm>
          <a:prstGeom prst="rect">
            <a:avLst/>
          </a:prstGeom>
          <a:noFill/>
        </p:spPr>
        <p:txBody>
          <a:bodyPr wrap="square" rtlCol="0">
            <a:spAutoFit/>
          </a:bodyPr>
          <a:lstStyle/>
          <a:p>
            <a:pPr>
              <a:lnSpc>
                <a:spcPts val="3000"/>
              </a:lnSpc>
            </a:pPr>
            <a:r>
              <a:rPr lang="en-US" sz="2800" b="1" dirty="0">
                <a:latin typeface="Roboto" panose="02000000000000000000" pitchFamily="2" charset="0"/>
                <a:ea typeface="Roboto" panose="02000000000000000000" pitchFamily="2" charset="0"/>
              </a:rPr>
              <a:t>And it starts here, with you.</a:t>
            </a:r>
          </a:p>
        </p:txBody>
      </p:sp>
    </p:spTree>
    <p:extLst>
      <p:ext uri="{BB962C8B-B14F-4D97-AF65-F5344CB8AC3E}">
        <p14:creationId xmlns:p14="http://schemas.microsoft.com/office/powerpoint/2010/main" val="1458496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A1CE65-BDC2-A35E-BA3A-1411BBCDD567}"/>
              </a:ext>
            </a:extLst>
          </p:cNvPr>
          <p:cNvSpPr txBox="1"/>
          <p:nvPr/>
        </p:nvSpPr>
        <p:spPr>
          <a:xfrm>
            <a:off x="1549378" y="7901559"/>
            <a:ext cx="6596911" cy="1477328"/>
          </a:xfrm>
          <a:prstGeom prst="rect">
            <a:avLst/>
          </a:prstGeom>
          <a:noFill/>
        </p:spPr>
        <p:txBody>
          <a:bodyPr wrap="square" rtlCol="0">
            <a:spAutoFit/>
          </a:bodyPr>
          <a:lstStyle/>
          <a:p>
            <a:r>
              <a:rPr lang="en-US" dirty="0">
                <a:latin typeface="Roboto Medium" panose="02000000000000000000" pitchFamily="2" charset="0"/>
                <a:ea typeface="Roboto Medium" panose="02000000000000000000" pitchFamily="2" charset="0"/>
              </a:rPr>
              <a:t>Add your text here…</a:t>
            </a:r>
          </a:p>
          <a:p>
            <a:endParaRPr lang="en-US" dirty="0">
              <a:latin typeface="Roboto Medium" panose="02000000000000000000" pitchFamily="2" charset="0"/>
              <a:ea typeface="Roboto Medium" panose="02000000000000000000" pitchFamily="2" charset="0"/>
            </a:endParaRPr>
          </a:p>
          <a:p>
            <a:r>
              <a:rPr lang="en-US" dirty="0">
                <a:latin typeface="Roboto Medium" panose="02000000000000000000" pitchFamily="2" charset="0"/>
                <a:ea typeface="Roboto Medium" panose="02000000000000000000" pitchFamily="2" charset="0"/>
              </a:rPr>
              <a:t>Aenean sed ligula a libero </a:t>
            </a:r>
            <a:r>
              <a:rPr lang="en-US" dirty="0" err="1">
                <a:latin typeface="Roboto Medium" panose="02000000000000000000" pitchFamily="2" charset="0"/>
                <a:ea typeface="Roboto Medium" panose="02000000000000000000" pitchFamily="2" charset="0"/>
              </a:rPr>
              <a:t>tincidunt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tristique</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eget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erat</a:t>
            </a:r>
            <a:r>
              <a:rPr lang="en-US" dirty="0">
                <a:latin typeface="Roboto Medium" panose="02000000000000000000" pitchFamily="2" charset="0"/>
                <a:ea typeface="Roboto Medium" panose="02000000000000000000" pitchFamily="2" charset="0"/>
              </a:rPr>
              <a:t>. Maecenas </a:t>
            </a:r>
            <a:r>
              <a:rPr lang="en-US" dirty="0" err="1">
                <a:latin typeface="Roboto Medium" panose="02000000000000000000" pitchFamily="2" charset="0"/>
                <a:ea typeface="Roboto Medium" panose="02000000000000000000" pitchFamily="2" charset="0"/>
              </a:rPr>
              <a:t>venenatis</a:t>
            </a:r>
            <a:r>
              <a:rPr lang="en-US" dirty="0">
                <a:latin typeface="Roboto Medium" panose="02000000000000000000" pitchFamily="2" charset="0"/>
                <a:ea typeface="Roboto Medium" panose="02000000000000000000" pitchFamily="2" charset="0"/>
              </a:rPr>
              <a:t> sit </a:t>
            </a:r>
            <a:r>
              <a:rPr lang="en-US" dirty="0" err="1">
                <a:latin typeface="Roboto Medium" panose="02000000000000000000" pitchFamily="2" charset="0"/>
                <a:ea typeface="Roboto Medium" panose="02000000000000000000" pitchFamily="2" charset="0"/>
              </a:rPr>
              <a:t>amet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odio</a:t>
            </a:r>
            <a:r>
              <a:rPr lang="en-US" dirty="0">
                <a:latin typeface="Roboto Medium" panose="02000000000000000000" pitchFamily="2" charset="0"/>
                <a:ea typeface="Roboto Medium" panose="02000000000000000000" pitchFamily="2" charset="0"/>
              </a:rPr>
              <a:t> id </a:t>
            </a:r>
            <a:r>
              <a:rPr lang="en-US" dirty="0" err="1">
                <a:latin typeface="Roboto Medium" panose="02000000000000000000" pitchFamily="2" charset="0"/>
                <a:ea typeface="Roboto Medium" panose="02000000000000000000" pitchFamily="2" charset="0"/>
              </a:rPr>
              <a:t>congue</a:t>
            </a:r>
            <a:r>
              <a:rPr lang="en-US" dirty="0">
                <a:latin typeface="Roboto Medium" panose="02000000000000000000" pitchFamily="2" charset="0"/>
                <a:ea typeface="Roboto Medium" panose="02000000000000000000" pitchFamily="2" charset="0"/>
              </a:rPr>
              <a:t>. Aliquam sed </a:t>
            </a:r>
            <a:r>
              <a:rPr lang="en-US" dirty="0" err="1">
                <a:latin typeface="Roboto Medium" panose="02000000000000000000" pitchFamily="2" charset="0"/>
                <a:ea typeface="Roboto Medium" panose="02000000000000000000" pitchFamily="2" charset="0"/>
              </a:rPr>
              <a:t>dapibus</a:t>
            </a:r>
            <a:r>
              <a:rPr lang="en-US" dirty="0">
                <a:latin typeface="Roboto Medium" panose="02000000000000000000" pitchFamily="2" charset="0"/>
                <a:ea typeface="Roboto Medium" panose="02000000000000000000" pitchFamily="2" charset="0"/>
              </a:rPr>
              <a:t> sem.</a:t>
            </a:r>
          </a:p>
        </p:txBody>
      </p:sp>
      <p:sp>
        <p:nvSpPr>
          <p:cNvPr id="4" name="TextBox 3">
            <a:extLst>
              <a:ext uri="{FF2B5EF4-FFF2-40B4-BE49-F238E27FC236}">
                <a16:creationId xmlns:a16="http://schemas.microsoft.com/office/drawing/2014/main" id="{7624EF9E-68A3-3B8D-458A-70741338C4CA}"/>
              </a:ext>
            </a:extLst>
          </p:cNvPr>
          <p:cNvSpPr txBox="1"/>
          <p:nvPr/>
        </p:nvSpPr>
        <p:spPr>
          <a:xfrm>
            <a:off x="1272836" y="3412684"/>
            <a:ext cx="7510216" cy="938719"/>
          </a:xfrm>
          <a:prstGeom prst="rect">
            <a:avLst/>
          </a:prstGeom>
          <a:noFill/>
        </p:spPr>
        <p:txBody>
          <a:bodyPr wrap="square" rtlCol="0">
            <a:spAutoFit/>
          </a:bodyPr>
          <a:lstStyle/>
          <a:p>
            <a:pPr algn="ctr"/>
            <a:r>
              <a:rPr lang="en-US" sz="5500" dirty="0">
                <a:latin typeface="Roboto Medium" panose="02000000000000000000" pitchFamily="2" charset="0"/>
                <a:ea typeface="Roboto Medium" panose="02000000000000000000" pitchFamily="2" charset="0"/>
              </a:rPr>
              <a:t>START A TEAM!</a:t>
            </a:r>
          </a:p>
        </p:txBody>
      </p:sp>
      <p:sp>
        <p:nvSpPr>
          <p:cNvPr id="5" name="TextBox 4">
            <a:extLst>
              <a:ext uri="{FF2B5EF4-FFF2-40B4-BE49-F238E27FC236}">
                <a16:creationId xmlns:a16="http://schemas.microsoft.com/office/drawing/2014/main" id="{CD074057-227F-225E-1B89-15C889279562}"/>
              </a:ext>
            </a:extLst>
          </p:cNvPr>
          <p:cNvSpPr txBox="1"/>
          <p:nvPr/>
        </p:nvSpPr>
        <p:spPr>
          <a:xfrm>
            <a:off x="1521669" y="4538317"/>
            <a:ext cx="7012547" cy="3141245"/>
          </a:xfrm>
          <a:prstGeom prst="rect">
            <a:avLst/>
          </a:prstGeom>
          <a:noFill/>
        </p:spPr>
        <p:txBody>
          <a:bodyPr wrap="square" rtlCol="0">
            <a:spAutoFit/>
          </a:bodyPr>
          <a:lstStyle/>
          <a:p>
            <a:pPr>
              <a:lnSpc>
                <a:spcPts val="3000"/>
              </a:lnSpc>
            </a:pPr>
            <a:r>
              <a:rPr lang="en-US" sz="2100" i="1" dirty="0">
                <a:latin typeface="Roboto" panose="02000000000000000000" pitchFamily="2" charset="0"/>
                <a:ea typeface="Roboto" panose="02000000000000000000" pitchFamily="2" charset="0"/>
              </a:rPr>
              <a:t>FIRST</a:t>
            </a:r>
            <a:r>
              <a:rPr lang="en-US" sz="2100" baseline="30000" dirty="0">
                <a:latin typeface="Roboto" panose="02000000000000000000" pitchFamily="2" charset="0"/>
                <a:ea typeface="Roboto" panose="02000000000000000000" pitchFamily="2" charset="0"/>
              </a:rPr>
              <a:t>®</a:t>
            </a:r>
            <a:r>
              <a:rPr lang="en-US" sz="2100" dirty="0">
                <a:latin typeface="Roboto" panose="02000000000000000000" pitchFamily="2" charset="0"/>
                <a:ea typeface="Roboto" panose="02000000000000000000" pitchFamily="2" charset="0"/>
              </a:rPr>
              <a:t> LEGO</a:t>
            </a:r>
            <a:r>
              <a:rPr lang="en-US" sz="2100" baseline="30000" dirty="0">
                <a:latin typeface="Roboto" panose="02000000000000000000" pitchFamily="2" charset="0"/>
                <a:ea typeface="Roboto" panose="02000000000000000000" pitchFamily="2" charset="0"/>
              </a:rPr>
              <a:t>®</a:t>
            </a:r>
            <a:r>
              <a:rPr lang="en-US" sz="2100" dirty="0">
                <a:latin typeface="Roboto" panose="02000000000000000000" pitchFamily="2" charset="0"/>
                <a:ea typeface="Roboto" panose="02000000000000000000" pitchFamily="2" charset="0"/>
              </a:rPr>
              <a:t> League guides youth through STEM (science, technology, engineering, and math) learning and exploration at an early age. In Explore, teams of students ages 6-10 focus on the fundamentals of engineering as they explore real-world problems relevant to this season’s archaeology theme, learn to design and code, and create unique solutions made with LEGO</a:t>
            </a:r>
            <a:r>
              <a:rPr lang="en-US" sz="2100" baseline="30000" dirty="0">
                <a:latin typeface="Roboto" panose="02000000000000000000" pitchFamily="2" charset="0"/>
                <a:ea typeface="Roboto" panose="02000000000000000000" pitchFamily="2" charset="0"/>
              </a:rPr>
              <a:t>®️</a:t>
            </a:r>
            <a:r>
              <a:rPr lang="en-US" sz="2100" dirty="0">
                <a:latin typeface="Roboto" panose="02000000000000000000" pitchFamily="2" charset="0"/>
                <a:ea typeface="Roboto" panose="02000000000000000000" pitchFamily="2" charset="0"/>
              </a:rPr>
              <a:t> bricks and powered by LEGO</a:t>
            </a:r>
            <a:r>
              <a:rPr lang="en-US" sz="2100" baseline="30000" dirty="0">
                <a:latin typeface="Roboto" panose="02000000000000000000" pitchFamily="2" charset="0"/>
                <a:ea typeface="Roboto" panose="02000000000000000000" pitchFamily="2" charset="0"/>
              </a:rPr>
              <a:t>®️</a:t>
            </a:r>
            <a:r>
              <a:rPr lang="en-US" sz="2100" dirty="0">
                <a:latin typeface="Roboto" panose="02000000000000000000" pitchFamily="2" charset="0"/>
                <a:ea typeface="Roboto" panose="02000000000000000000" pitchFamily="2" charset="0"/>
              </a:rPr>
              <a:t> Education SPIKE</a:t>
            </a:r>
            <a:r>
              <a:rPr lang="en-US" sz="2100" baseline="30000" dirty="0">
                <a:latin typeface="Roboto" panose="02000000000000000000" pitchFamily="2" charset="0"/>
                <a:ea typeface="Roboto" panose="02000000000000000000" pitchFamily="2" charset="0"/>
              </a:rPr>
              <a:t>TM</a:t>
            </a:r>
            <a:r>
              <a:rPr lang="en-US" sz="2100" dirty="0">
                <a:latin typeface="Roboto" panose="02000000000000000000" pitchFamily="2" charset="0"/>
                <a:ea typeface="Roboto" panose="02000000000000000000" pitchFamily="2" charset="0"/>
              </a:rPr>
              <a:t> Essential.</a:t>
            </a:r>
          </a:p>
        </p:txBody>
      </p:sp>
    </p:spTree>
    <p:extLst>
      <p:ext uri="{BB962C8B-B14F-4D97-AF65-F5344CB8AC3E}">
        <p14:creationId xmlns:p14="http://schemas.microsoft.com/office/powerpoint/2010/main" val="16312966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0371c52-833b-400f-ba1d-3599a71f02d7">
      <Terms xmlns="http://schemas.microsoft.com/office/infopath/2007/PartnerControls"/>
    </lcf76f155ced4ddcb4097134ff3c332f>
    <TaxCatchAll xmlns="d7171e60-d71e-4106-a8b9-6506c21092a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4530A68EFD17D48950E84BD598DC437" ma:contentTypeVersion="14" ma:contentTypeDescription="Create a new document." ma:contentTypeScope="" ma:versionID="11f8c389ba70db3419c02c7103570f99">
  <xsd:schema xmlns:xsd="http://www.w3.org/2001/XMLSchema" xmlns:xs="http://www.w3.org/2001/XMLSchema" xmlns:p="http://schemas.microsoft.com/office/2006/metadata/properties" xmlns:ns2="00371c52-833b-400f-ba1d-3599a71f02d7" xmlns:ns3="d7171e60-d71e-4106-a8b9-6506c21092ae" targetNamespace="http://schemas.microsoft.com/office/2006/metadata/properties" ma:root="true" ma:fieldsID="cb4fcf96f3018154d94d9e70be468014" ns2:_="" ns3:_="">
    <xsd:import namespace="00371c52-833b-400f-ba1d-3599a71f02d7"/>
    <xsd:import namespace="d7171e60-d71e-4106-a8b9-6506c21092a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371c52-833b-400f-ba1d-3599a71f0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13cef49-2953-4246-9b7f-e3d70b1cf0eb"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7171e60-d71e-4106-a8b9-6506c21092a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7c93e5-97d2-4f50-abfb-d0fa337f7335}" ma:internalName="TaxCatchAll" ma:showField="CatchAllData" ma:web="d7171e60-d71e-4106-a8b9-6506c21092a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F06D13-D8CD-4064-9F11-F9B4348DA7F6}">
  <ds:schemaRefs>
    <ds:schemaRef ds:uri="http://schemas.microsoft.com/sharepoint/v3/contenttype/forms"/>
  </ds:schemaRefs>
</ds:datastoreItem>
</file>

<file path=customXml/itemProps2.xml><?xml version="1.0" encoding="utf-8"?>
<ds:datastoreItem xmlns:ds="http://schemas.openxmlformats.org/officeDocument/2006/customXml" ds:itemID="{4C8919B5-7BFD-4BC8-9D1D-986E688265B8}">
  <ds:schemaRefs>
    <ds:schemaRef ds:uri="http://schemas.microsoft.com/office/2006/metadata/properties"/>
    <ds:schemaRef ds:uri="http://schemas.microsoft.com/office/infopath/2007/PartnerControls"/>
    <ds:schemaRef ds:uri="00371c52-833b-400f-ba1d-3599a71f02d7"/>
    <ds:schemaRef ds:uri="d7171e60-d71e-4106-a8b9-6506c21092ae"/>
  </ds:schemaRefs>
</ds:datastoreItem>
</file>

<file path=customXml/itemProps3.xml><?xml version="1.0" encoding="utf-8"?>
<ds:datastoreItem xmlns:ds="http://schemas.openxmlformats.org/officeDocument/2006/customXml" ds:itemID="{B8039314-D797-497F-AADE-00E620E393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371c52-833b-400f-ba1d-3599a71f02d7"/>
    <ds:schemaRef ds:uri="d7171e60-d71e-4106-a8b9-6506c21092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56</TotalTime>
  <Words>206</Words>
  <Application>Microsoft Office PowerPoint</Application>
  <PresentationFormat>Custom</PresentationFormat>
  <Paragraphs>11</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Kraynik</dc:creator>
  <cp:lastModifiedBy>Denise Anderson</cp:lastModifiedBy>
  <cp:revision>13</cp:revision>
  <dcterms:created xsi:type="dcterms:W3CDTF">2022-05-31T18:32:21Z</dcterms:created>
  <dcterms:modified xsi:type="dcterms:W3CDTF">2025-04-15T13:31:12Z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0x01010014530A68EFD17D48950E84BD598DC437</vt:lpwstr>
  </property>
  <property fmtid="{D5CDD505-2E9C-101B-9397-08002B2CF9AE}" pid="3" name="MediaServiceImageTags">
    <vt:lpwstr/>
  </property>
</Properties>
</file>