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56" r:id="rId2"/>
    <p:sldId id="257" r:id="rId3"/>
  </p:sldIdLst>
  <p:sldSz cx="10058400" cy="155448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8BF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816"/>
    <p:restoredTop sz="94702"/>
  </p:normalViewPr>
  <p:slideViewPr>
    <p:cSldViewPr snapToGrid="0" snapToObjects="1">
      <p:cViewPr varScale="1">
        <p:scale>
          <a:sx n="54" d="100"/>
          <a:sy n="54" d="100"/>
        </p:scale>
        <p:origin x="3800" y="5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DCFD02-6D21-6B42-A6C0-170095467AF6}" type="datetimeFigureOut">
              <a:rPr lang="en-US" smtClean="0"/>
              <a:t>5/7/25</a:t>
            </a:fld>
            <a:endParaRPr lang="en-US"/>
          </a:p>
        </p:txBody>
      </p:sp>
      <p:sp>
        <p:nvSpPr>
          <p:cNvPr id="4" name="Slide Image Placeholder 3"/>
          <p:cNvSpPr>
            <a:spLocks noGrp="1" noRot="1" noChangeAspect="1"/>
          </p:cNvSpPr>
          <p:nvPr>
            <p:ph type="sldImg" idx="2"/>
          </p:nvPr>
        </p:nvSpPr>
        <p:spPr>
          <a:xfrm>
            <a:off x="2430463" y="1143000"/>
            <a:ext cx="19970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D58F57-3BD0-964E-BB1D-BE7F042A557B}" type="slidenum">
              <a:rPr lang="en-US" smtClean="0"/>
              <a:t>‹#›</a:t>
            </a:fld>
            <a:endParaRPr lang="en-US"/>
          </a:p>
        </p:txBody>
      </p:sp>
    </p:spTree>
    <p:extLst>
      <p:ext uri="{BB962C8B-B14F-4D97-AF65-F5344CB8AC3E}">
        <p14:creationId xmlns:p14="http://schemas.microsoft.com/office/powerpoint/2010/main" val="2866329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0639543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466994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005840" rtl="0" eaLnBrk="1" latinLnBrk="0" hangingPunct="1">
        <a:lnSpc>
          <a:spcPct val="90000"/>
        </a:lnSpc>
        <a:spcBef>
          <a:spcPct val="0"/>
        </a:spcBef>
        <a:buNone/>
        <a:defRPr sz="4840" kern="1200">
          <a:solidFill>
            <a:schemeClr val="tx1"/>
          </a:solidFill>
          <a:latin typeface="+mj-lt"/>
          <a:ea typeface="+mj-ea"/>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sz="3080" kern="1200">
          <a:solidFill>
            <a:schemeClr val="tx1"/>
          </a:solidFill>
          <a:latin typeface="+mn-lt"/>
          <a:ea typeface="+mn-ea"/>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sz="2640" kern="1200">
          <a:solidFill>
            <a:schemeClr val="tx1"/>
          </a:solidFill>
          <a:latin typeface="+mn-lt"/>
          <a:ea typeface="+mn-ea"/>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sz="2200" kern="1200">
          <a:solidFill>
            <a:schemeClr val="tx1"/>
          </a:solidFill>
          <a:latin typeface="+mn-lt"/>
          <a:ea typeface="+mn-ea"/>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sz="198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520606A-0101-7B01-D651-4740F0B97BA8}"/>
              </a:ext>
            </a:extLst>
          </p:cNvPr>
          <p:cNvSpPr txBox="1"/>
          <p:nvPr/>
        </p:nvSpPr>
        <p:spPr>
          <a:xfrm>
            <a:off x="1188619" y="7910945"/>
            <a:ext cx="7305676" cy="1200329"/>
          </a:xfrm>
          <a:prstGeom prst="rect">
            <a:avLst/>
          </a:prstGeom>
          <a:noFill/>
        </p:spPr>
        <p:txBody>
          <a:bodyPr wrap="square" rtlCol="0">
            <a:spAutoFit/>
          </a:bodyPr>
          <a:lstStyle/>
          <a:p>
            <a:r>
              <a:rPr lang="en-US" dirty="0">
                <a:latin typeface="Roboto Medium" panose="02000000000000000000" pitchFamily="2" charset="0"/>
                <a:ea typeface="Roboto Medium" panose="02000000000000000000" pitchFamily="2" charset="0"/>
              </a:rPr>
              <a:t>Add your text here…</a:t>
            </a:r>
          </a:p>
          <a:p>
            <a:endParaRPr lang="en-US" dirty="0">
              <a:latin typeface="Roboto Medium" panose="02000000000000000000" pitchFamily="2" charset="0"/>
              <a:ea typeface="Roboto Medium" panose="02000000000000000000" pitchFamily="2" charset="0"/>
            </a:endParaRPr>
          </a:p>
          <a:p>
            <a:r>
              <a:rPr lang="en-US" dirty="0">
                <a:latin typeface="Roboto Medium" panose="02000000000000000000" pitchFamily="2" charset="0"/>
                <a:ea typeface="Roboto Medium" panose="02000000000000000000" pitchFamily="2" charset="0"/>
              </a:rPr>
              <a:t>Aenean sed ligula a libero </a:t>
            </a:r>
            <a:r>
              <a:rPr lang="en-US" dirty="0" err="1">
                <a:latin typeface="Roboto Medium" panose="02000000000000000000" pitchFamily="2" charset="0"/>
                <a:ea typeface="Roboto Medium" panose="02000000000000000000" pitchFamily="2" charset="0"/>
              </a:rPr>
              <a:t>tincidunt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tristique</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eget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erat</a:t>
            </a:r>
            <a:r>
              <a:rPr lang="en-US" dirty="0">
                <a:latin typeface="Roboto Medium" panose="02000000000000000000" pitchFamily="2" charset="0"/>
                <a:ea typeface="Roboto Medium" panose="02000000000000000000" pitchFamily="2" charset="0"/>
              </a:rPr>
              <a:t>. Maecenas </a:t>
            </a:r>
            <a:r>
              <a:rPr lang="en-US" dirty="0" err="1">
                <a:latin typeface="Roboto Medium" panose="02000000000000000000" pitchFamily="2" charset="0"/>
                <a:ea typeface="Roboto Medium" panose="02000000000000000000" pitchFamily="2" charset="0"/>
              </a:rPr>
              <a:t>venenatis</a:t>
            </a:r>
            <a:r>
              <a:rPr lang="en-US" dirty="0">
                <a:latin typeface="Roboto Medium" panose="02000000000000000000" pitchFamily="2" charset="0"/>
                <a:ea typeface="Roboto Medium" panose="02000000000000000000" pitchFamily="2" charset="0"/>
              </a:rPr>
              <a:t> sit </a:t>
            </a:r>
            <a:r>
              <a:rPr lang="en-US" dirty="0" err="1">
                <a:latin typeface="Roboto Medium" panose="02000000000000000000" pitchFamily="2" charset="0"/>
                <a:ea typeface="Roboto Medium" panose="02000000000000000000" pitchFamily="2" charset="0"/>
              </a:rPr>
              <a:t>amet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odio</a:t>
            </a:r>
            <a:r>
              <a:rPr lang="en-US" dirty="0">
                <a:latin typeface="Roboto Medium" panose="02000000000000000000" pitchFamily="2" charset="0"/>
                <a:ea typeface="Roboto Medium" panose="02000000000000000000" pitchFamily="2" charset="0"/>
              </a:rPr>
              <a:t> id </a:t>
            </a:r>
            <a:r>
              <a:rPr lang="en-US" dirty="0" err="1">
                <a:latin typeface="Roboto Medium" panose="02000000000000000000" pitchFamily="2" charset="0"/>
                <a:ea typeface="Roboto Medium" panose="02000000000000000000" pitchFamily="2" charset="0"/>
              </a:rPr>
              <a:t>congue</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Aliquam</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dapibus</a:t>
            </a:r>
            <a:r>
              <a:rPr lang="en-US"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6290247B-CA26-C7F0-62AD-0D36743F1994}"/>
              </a:ext>
            </a:extLst>
          </p:cNvPr>
          <p:cNvSpPr txBox="1"/>
          <p:nvPr/>
        </p:nvSpPr>
        <p:spPr>
          <a:xfrm>
            <a:off x="1188619" y="3830355"/>
            <a:ext cx="7305676" cy="1261884"/>
          </a:xfrm>
          <a:prstGeom prst="rect">
            <a:avLst/>
          </a:prstGeom>
          <a:noFill/>
        </p:spPr>
        <p:txBody>
          <a:bodyPr wrap="square" rtlCol="0">
            <a:spAutoFit/>
          </a:bodyPr>
          <a:lstStyle/>
          <a:p>
            <a:r>
              <a:rPr lang="en-US" sz="3800" i="1" dirty="0">
                <a:latin typeface="Roboto" panose="02000000000000000000" pitchFamily="2" charset="0"/>
                <a:ea typeface="Roboto" panose="02000000000000000000" pitchFamily="2" charset="0"/>
              </a:rPr>
              <a:t>FIRST</a:t>
            </a:r>
            <a:r>
              <a:rPr lang="en-US" sz="3800" baseline="30000" dirty="0">
                <a:latin typeface="Roboto" panose="02000000000000000000" pitchFamily="2" charset="0"/>
                <a:ea typeface="Roboto" panose="02000000000000000000" pitchFamily="2" charset="0"/>
              </a:rPr>
              <a:t>®</a:t>
            </a:r>
            <a:r>
              <a:rPr lang="en-US" sz="3800" dirty="0">
                <a:latin typeface="Roboto" panose="02000000000000000000" pitchFamily="2" charset="0"/>
                <a:ea typeface="Roboto" panose="02000000000000000000" pitchFamily="2" charset="0"/>
              </a:rPr>
              <a:t> Tech Challenge is the hardest fun you’ll ever have!</a:t>
            </a:r>
          </a:p>
        </p:txBody>
      </p:sp>
      <p:sp>
        <p:nvSpPr>
          <p:cNvPr id="3" name="TextBox 2">
            <a:extLst>
              <a:ext uri="{FF2B5EF4-FFF2-40B4-BE49-F238E27FC236}">
                <a16:creationId xmlns:a16="http://schemas.microsoft.com/office/drawing/2014/main" id="{ACE7CFB1-0453-8ED3-73DD-830E01EDAC58}"/>
              </a:ext>
            </a:extLst>
          </p:cNvPr>
          <p:cNvSpPr txBox="1"/>
          <p:nvPr/>
        </p:nvSpPr>
        <p:spPr>
          <a:xfrm>
            <a:off x="1188619" y="5188094"/>
            <a:ext cx="7305676" cy="477054"/>
          </a:xfrm>
          <a:prstGeom prst="rect">
            <a:avLst/>
          </a:prstGeom>
          <a:noFill/>
        </p:spPr>
        <p:txBody>
          <a:bodyPr wrap="square" rtlCol="0">
            <a:spAutoFit/>
          </a:bodyPr>
          <a:lstStyle/>
          <a:p>
            <a:r>
              <a:rPr lang="en-US" sz="2500" b="1" dirty="0">
                <a:latin typeface="Roboto Black" panose="02000000000000000000" pitchFamily="2" charset="0"/>
                <a:ea typeface="Roboto Black" panose="02000000000000000000" pitchFamily="2" charset="0"/>
              </a:rPr>
              <a:t>Join our team to:</a:t>
            </a:r>
          </a:p>
        </p:txBody>
      </p:sp>
      <p:sp>
        <p:nvSpPr>
          <p:cNvPr id="5" name="TextBox 4">
            <a:extLst>
              <a:ext uri="{FF2B5EF4-FFF2-40B4-BE49-F238E27FC236}">
                <a16:creationId xmlns:a16="http://schemas.microsoft.com/office/drawing/2014/main" id="{1C5DE1D0-1906-0212-1C80-0DB5B808D13E}"/>
              </a:ext>
            </a:extLst>
          </p:cNvPr>
          <p:cNvSpPr txBox="1"/>
          <p:nvPr/>
        </p:nvSpPr>
        <p:spPr>
          <a:xfrm>
            <a:off x="1188619" y="5722384"/>
            <a:ext cx="7305676" cy="1815882"/>
          </a:xfrm>
          <a:prstGeom prst="rect">
            <a:avLst/>
          </a:prstGeom>
          <a:noFill/>
        </p:spPr>
        <p:txBody>
          <a:bodyPr wrap="square" rtlCol="0">
            <a:spAutoFit/>
          </a:bodyPr>
          <a:lstStyle/>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Discover what this archaeology-inspired season has in store and brainstorm challenge solutions.</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Work as a team to design and build a robot.</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Excel at outreach, marketing, fundraising, team building, and more!</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Compete at events, on the playing field and for awards.</a:t>
            </a:r>
          </a:p>
          <a:p>
            <a:pPr marL="171450" indent="-171450">
              <a:buFont typeface="Arial" panose="020B0604020202020204" pitchFamily="34" charset="0"/>
              <a:buChar char="•"/>
            </a:pPr>
            <a:r>
              <a:rPr lang="en-US" sz="1600" b="1" dirty="0">
                <a:latin typeface="Roboto" panose="02000000000000000000" pitchFamily="2" charset="0"/>
                <a:ea typeface="Roboto" panose="02000000000000000000" pitchFamily="2" charset="0"/>
              </a:rPr>
              <a:t>Tap into education and career discovery opportunities and scholarship and career connections.</a:t>
            </a:r>
          </a:p>
        </p:txBody>
      </p:sp>
    </p:spTree>
    <p:extLst>
      <p:ext uri="{BB962C8B-B14F-4D97-AF65-F5344CB8AC3E}">
        <p14:creationId xmlns:p14="http://schemas.microsoft.com/office/powerpoint/2010/main" val="1458496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B0A8B33B-3529-B4E3-128C-AFA199CA78D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10D02583-C7E2-D2CE-F78A-4D637B2AF855}"/>
              </a:ext>
            </a:extLst>
          </p:cNvPr>
          <p:cNvSpPr txBox="1"/>
          <p:nvPr/>
        </p:nvSpPr>
        <p:spPr>
          <a:xfrm>
            <a:off x="1188619" y="7079675"/>
            <a:ext cx="7305676" cy="1200329"/>
          </a:xfrm>
          <a:prstGeom prst="rect">
            <a:avLst/>
          </a:prstGeom>
          <a:noFill/>
        </p:spPr>
        <p:txBody>
          <a:bodyPr wrap="square" rtlCol="0">
            <a:spAutoFit/>
          </a:bodyPr>
          <a:lstStyle/>
          <a:p>
            <a:r>
              <a:rPr lang="en-US" dirty="0">
                <a:latin typeface="Roboto Medium" panose="02000000000000000000" pitchFamily="2" charset="0"/>
                <a:ea typeface="Roboto Medium" panose="02000000000000000000" pitchFamily="2" charset="0"/>
              </a:rPr>
              <a:t>Add your text here…</a:t>
            </a:r>
          </a:p>
          <a:p>
            <a:endParaRPr lang="en-US" dirty="0">
              <a:latin typeface="Roboto Medium" panose="02000000000000000000" pitchFamily="2" charset="0"/>
              <a:ea typeface="Roboto Medium" panose="02000000000000000000" pitchFamily="2" charset="0"/>
            </a:endParaRPr>
          </a:p>
          <a:p>
            <a:r>
              <a:rPr lang="en-US" dirty="0">
                <a:latin typeface="Roboto Medium" panose="02000000000000000000" pitchFamily="2" charset="0"/>
                <a:ea typeface="Roboto Medium" panose="02000000000000000000" pitchFamily="2" charset="0"/>
              </a:rPr>
              <a:t>Aenean sed ligula a libero </a:t>
            </a:r>
            <a:r>
              <a:rPr lang="en-US" dirty="0" err="1">
                <a:latin typeface="Roboto Medium" panose="02000000000000000000" pitchFamily="2" charset="0"/>
                <a:ea typeface="Roboto Medium" panose="02000000000000000000" pitchFamily="2" charset="0"/>
              </a:rPr>
              <a:t>tincidunt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tristique</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eget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erat</a:t>
            </a:r>
            <a:r>
              <a:rPr lang="en-US" dirty="0">
                <a:latin typeface="Roboto Medium" panose="02000000000000000000" pitchFamily="2" charset="0"/>
                <a:ea typeface="Roboto Medium" panose="02000000000000000000" pitchFamily="2" charset="0"/>
              </a:rPr>
              <a:t>. Maecenas </a:t>
            </a:r>
            <a:r>
              <a:rPr lang="en-US" dirty="0" err="1">
                <a:latin typeface="Roboto Medium" panose="02000000000000000000" pitchFamily="2" charset="0"/>
                <a:ea typeface="Roboto Medium" panose="02000000000000000000" pitchFamily="2" charset="0"/>
              </a:rPr>
              <a:t>venenatis</a:t>
            </a:r>
            <a:r>
              <a:rPr lang="en-US" dirty="0">
                <a:latin typeface="Roboto Medium" panose="02000000000000000000" pitchFamily="2" charset="0"/>
                <a:ea typeface="Roboto Medium" panose="02000000000000000000" pitchFamily="2" charset="0"/>
              </a:rPr>
              <a:t> sit </a:t>
            </a:r>
            <a:r>
              <a:rPr lang="en-US" dirty="0" err="1">
                <a:latin typeface="Roboto Medium" panose="02000000000000000000" pitchFamily="2" charset="0"/>
                <a:ea typeface="Roboto Medium" panose="02000000000000000000" pitchFamily="2" charset="0"/>
              </a:rPr>
              <a:t>amet</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odio</a:t>
            </a:r>
            <a:r>
              <a:rPr lang="en-US" dirty="0">
                <a:latin typeface="Roboto Medium" panose="02000000000000000000" pitchFamily="2" charset="0"/>
                <a:ea typeface="Roboto Medium" panose="02000000000000000000" pitchFamily="2" charset="0"/>
              </a:rPr>
              <a:t> id </a:t>
            </a:r>
            <a:r>
              <a:rPr lang="en-US" dirty="0" err="1">
                <a:latin typeface="Roboto Medium" panose="02000000000000000000" pitchFamily="2" charset="0"/>
                <a:ea typeface="Roboto Medium" panose="02000000000000000000" pitchFamily="2" charset="0"/>
              </a:rPr>
              <a:t>congue</a:t>
            </a:r>
            <a:r>
              <a:rPr lang="en-US" dirty="0">
                <a:latin typeface="Roboto Medium" panose="02000000000000000000" pitchFamily="2" charset="0"/>
                <a:ea typeface="Roboto Medium" panose="02000000000000000000" pitchFamily="2" charset="0"/>
              </a:rPr>
              <a:t>. </a:t>
            </a:r>
            <a:r>
              <a:rPr lang="en-US" dirty="0" err="1">
                <a:latin typeface="Roboto Medium" panose="02000000000000000000" pitchFamily="2" charset="0"/>
                <a:ea typeface="Roboto Medium" panose="02000000000000000000" pitchFamily="2" charset="0"/>
              </a:rPr>
              <a:t>Aliquam</a:t>
            </a:r>
            <a:r>
              <a:rPr lang="en-US" dirty="0">
                <a:latin typeface="Roboto Medium" panose="02000000000000000000" pitchFamily="2" charset="0"/>
                <a:ea typeface="Roboto Medium" panose="02000000000000000000" pitchFamily="2" charset="0"/>
              </a:rPr>
              <a:t> sed </a:t>
            </a:r>
            <a:r>
              <a:rPr lang="en-US" dirty="0" err="1">
                <a:latin typeface="Roboto Medium" panose="02000000000000000000" pitchFamily="2" charset="0"/>
                <a:ea typeface="Roboto Medium" panose="02000000000000000000" pitchFamily="2" charset="0"/>
              </a:rPr>
              <a:t>dapibus</a:t>
            </a:r>
            <a:r>
              <a:rPr lang="en-US" dirty="0">
                <a:latin typeface="Roboto Medium" panose="02000000000000000000" pitchFamily="2" charset="0"/>
                <a:ea typeface="Roboto Medium" panose="02000000000000000000" pitchFamily="2" charset="0"/>
              </a:rPr>
              <a:t> sem.</a:t>
            </a:r>
          </a:p>
        </p:txBody>
      </p:sp>
      <p:sp>
        <p:nvSpPr>
          <p:cNvPr id="2" name="TextBox 1">
            <a:extLst>
              <a:ext uri="{FF2B5EF4-FFF2-40B4-BE49-F238E27FC236}">
                <a16:creationId xmlns:a16="http://schemas.microsoft.com/office/drawing/2014/main" id="{E1A905F3-8316-8DAD-6A92-721DD528C592}"/>
              </a:ext>
            </a:extLst>
          </p:cNvPr>
          <p:cNvSpPr txBox="1"/>
          <p:nvPr/>
        </p:nvSpPr>
        <p:spPr>
          <a:xfrm>
            <a:off x="1188619" y="3830355"/>
            <a:ext cx="7305676" cy="1261884"/>
          </a:xfrm>
          <a:prstGeom prst="rect">
            <a:avLst/>
          </a:prstGeom>
          <a:noFill/>
        </p:spPr>
        <p:txBody>
          <a:bodyPr wrap="square" rtlCol="0">
            <a:spAutoFit/>
          </a:bodyPr>
          <a:lstStyle/>
          <a:p>
            <a:r>
              <a:rPr lang="en-US" sz="3800" i="1" dirty="0">
                <a:latin typeface="Roboto" panose="02000000000000000000" pitchFamily="2" charset="0"/>
                <a:ea typeface="Roboto" panose="02000000000000000000" pitchFamily="2" charset="0"/>
              </a:rPr>
              <a:t>FIRST</a:t>
            </a:r>
            <a:r>
              <a:rPr lang="en-US" sz="3800" baseline="30000" dirty="0">
                <a:latin typeface="Roboto" panose="02000000000000000000" pitchFamily="2" charset="0"/>
                <a:ea typeface="Roboto" panose="02000000000000000000" pitchFamily="2" charset="0"/>
              </a:rPr>
              <a:t>®</a:t>
            </a:r>
            <a:r>
              <a:rPr lang="en-US" sz="3800" dirty="0">
                <a:latin typeface="Roboto" panose="02000000000000000000" pitchFamily="2" charset="0"/>
                <a:ea typeface="Roboto" panose="02000000000000000000" pitchFamily="2" charset="0"/>
              </a:rPr>
              <a:t> Tech Challenge is the hardest fun you’ll ever have!</a:t>
            </a:r>
          </a:p>
        </p:txBody>
      </p:sp>
      <p:sp>
        <p:nvSpPr>
          <p:cNvPr id="6" name="TextBox 5">
            <a:extLst>
              <a:ext uri="{FF2B5EF4-FFF2-40B4-BE49-F238E27FC236}">
                <a16:creationId xmlns:a16="http://schemas.microsoft.com/office/drawing/2014/main" id="{351EF57F-062A-32BA-D8DC-879B46398D19}"/>
              </a:ext>
            </a:extLst>
          </p:cNvPr>
          <p:cNvSpPr txBox="1"/>
          <p:nvPr/>
        </p:nvSpPr>
        <p:spPr>
          <a:xfrm>
            <a:off x="1188619" y="5221114"/>
            <a:ext cx="7305676" cy="1554272"/>
          </a:xfrm>
          <a:prstGeom prst="rect">
            <a:avLst/>
          </a:prstGeom>
          <a:noFill/>
        </p:spPr>
        <p:txBody>
          <a:bodyPr wrap="square" rtlCol="0">
            <a:spAutoFit/>
          </a:bodyPr>
          <a:lstStyle/>
          <a:p>
            <a:r>
              <a:rPr lang="en-US" sz="1900" b="1" dirty="0">
                <a:latin typeface="Roboto" panose="02000000000000000000" pitchFamily="2" charset="0"/>
                <a:ea typeface="Roboto" panose="02000000000000000000" pitchFamily="2" charset="0"/>
              </a:rPr>
              <a:t>In </a:t>
            </a:r>
            <a:r>
              <a:rPr lang="en-US" sz="1900" b="1" i="1" dirty="0">
                <a:latin typeface="Roboto" panose="02000000000000000000" pitchFamily="2" charset="0"/>
                <a:ea typeface="Roboto" panose="02000000000000000000" pitchFamily="2" charset="0"/>
              </a:rPr>
              <a:t>FIRST</a:t>
            </a:r>
            <a:r>
              <a:rPr lang="en-US" sz="1900" b="1" baseline="30000" dirty="0">
                <a:latin typeface="Roboto" panose="02000000000000000000" pitchFamily="2" charset="0"/>
                <a:ea typeface="Roboto" panose="02000000000000000000" pitchFamily="2" charset="0"/>
              </a:rPr>
              <a:t>®</a:t>
            </a:r>
            <a:r>
              <a:rPr lang="en-US" sz="1900" b="1" dirty="0">
                <a:latin typeface="Roboto" panose="02000000000000000000" pitchFamily="2" charset="0"/>
                <a:ea typeface="Roboto" panose="02000000000000000000" pitchFamily="2" charset="0"/>
              </a:rPr>
              <a:t> Tech Challenge, students develop STEM (science, technology, engineering, and math) skills and practice engineering principles while realizing the value of innovation. Teams are challenged to design, build, and program robots in a thrilling head-to-head competition.</a:t>
            </a:r>
          </a:p>
        </p:txBody>
      </p:sp>
    </p:spTree>
    <p:extLst>
      <p:ext uri="{BB962C8B-B14F-4D97-AF65-F5344CB8AC3E}">
        <p14:creationId xmlns:p14="http://schemas.microsoft.com/office/powerpoint/2010/main" val="80391588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4530A68EFD17D48950E84BD598DC437" ma:contentTypeVersion="14" ma:contentTypeDescription="Create a new document." ma:contentTypeScope="" ma:versionID="11f8c389ba70db3419c02c7103570f99">
  <xsd:schema xmlns:xsd="http://www.w3.org/2001/XMLSchema" xmlns:xs="http://www.w3.org/2001/XMLSchema" xmlns:p="http://schemas.microsoft.com/office/2006/metadata/properties" xmlns:ns2="00371c52-833b-400f-ba1d-3599a71f02d7" xmlns:ns3="d7171e60-d71e-4106-a8b9-6506c21092ae" targetNamespace="http://schemas.microsoft.com/office/2006/metadata/properties" ma:root="true" ma:fieldsID="cb4fcf96f3018154d94d9e70be468014" ns2:_="" ns3:_="">
    <xsd:import namespace="00371c52-833b-400f-ba1d-3599a71f02d7"/>
    <xsd:import namespace="d7171e60-d71e-4106-a8b9-6506c21092a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371c52-833b-400f-ba1d-3599a71f02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f13cef49-2953-4246-9b7f-e3d70b1cf0eb"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SearchProperties" ma:index="1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7171e60-d71e-4106-a8b9-6506c21092a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7c93e5-97d2-4f50-abfb-d0fa337f7335}" ma:internalName="TaxCatchAll" ma:showField="CatchAllData" ma:web="d7171e60-d71e-4106-a8b9-6506c21092ae">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0371c52-833b-400f-ba1d-3599a71f02d7">
      <Terms xmlns="http://schemas.microsoft.com/office/infopath/2007/PartnerControls"/>
    </lcf76f155ced4ddcb4097134ff3c332f>
    <TaxCatchAll xmlns="d7171e60-d71e-4106-a8b9-6506c21092ae" xsi:nil="true"/>
  </documentManagement>
</p:properties>
</file>

<file path=customXml/itemProps1.xml><?xml version="1.0" encoding="utf-8"?>
<ds:datastoreItem xmlns:ds="http://schemas.openxmlformats.org/officeDocument/2006/customXml" ds:itemID="{53F53C6E-CC7D-40AF-BE9B-E7FF94AF174F}"/>
</file>

<file path=customXml/itemProps2.xml><?xml version="1.0" encoding="utf-8"?>
<ds:datastoreItem xmlns:ds="http://schemas.openxmlformats.org/officeDocument/2006/customXml" ds:itemID="{0769178E-FA70-4673-BFCF-8597F2E4AA13}"/>
</file>

<file path=customXml/itemProps3.xml><?xml version="1.0" encoding="utf-8"?>
<ds:datastoreItem xmlns:ds="http://schemas.openxmlformats.org/officeDocument/2006/customXml" ds:itemID="{887AB6FA-2F4F-4CDC-8336-10943A090EF2}"/>
</file>

<file path=docProps/app.xml><?xml version="1.0" encoding="utf-8"?>
<Properties xmlns="http://schemas.openxmlformats.org/officeDocument/2006/extended-properties" xmlns:vt="http://schemas.openxmlformats.org/officeDocument/2006/docPropsVTypes">
  <Template>Office Theme</Template>
  <TotalTime>59</TotalTime>
  <Words>198</Words>
  <Application>Microsoft Macintosh PowerPoint</Application>
  <PresentationFormat>Custom</PresentationFormat>
  <Paragraphs>15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Roboto</vt:lpstr>
      <vt:lpstr>Roboto Black</vt:lpstr>
      <vt:lpstr>Roboto Medium</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 Kraynik</dc:creator>
  <cp:lastModifiedBy>Jeff Kraynik</cp:lastModifiedBy>
  <cp:revision>13</cp:revision>
  <dcterms:created xsi:type="dcterms:W3CDTF">2022-05-31T18:32:21Z</dcterms:created>
  <dcterms:modified xsi:type="dcterms:W3CDTF">2025-05-07T19:37:18Z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0x01010014530A68EFD17D48950E84BD598DC437</vt:lpwstr>
  </property>
</Properties>
</file>